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70" r:id="rId3"/>
    <p:sldId id="342" r:id="rId4"/>
    <p:sldId id="326" r:id="rId5"/>
    <p:sldId id="337" r:id="rId6"/>
    <p:sldId id="338" r:id="rId7"/>
    <p:sldId id="327" r:id="rId8"/>
    <p:sldId id="344" r:id="rId9"/>
    <p:sldId id="3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DC1F-B81B-46C2-8C3D-4723DACB9C20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4D0F-A38E-4ACE-84AA-8F228BD27D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68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3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71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DBA-A771-429B-AF32-40ABBED85079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7F9D-1F20-44CC-879E-79F7E3A776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471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DBA-A771-429B-AF32-40ABBED85079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7F9D-1F20-44CC-879E-79F7E3A776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04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51" y="225558"/>
            <a:ext cx="1744364" cy="131586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22514" y="1293224"/>
            <a:ext cx="5852160" cy="248196"/>
          </a:xfrm>
          <a:prstGeom prst="rect">
            <a:avLst/>
          </a:prstGeom>
          <a:solidFill>
            <a:srgbClr val="2D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70C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23046" y="1293224"/>
            <a:ext cx="3187337" cy="248195"/>
          </a:xfrm>
          <a:prstGeom prst="rect">
            <a:avLst/>
          </a:prstGeom>
          <a:solidFill>
            <a:srgbClr val="D2A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Marcador de título 9"/>
          <p:cNvSpPr>
            <a:spLocks noGrp="1"/>
          </p:cNvSpPr>
          <p:nvPr>
            <p:ph type="title"/>
          </p:nvPr>
        </p:nvSpPr>
        <p:spPr>
          <a:xfrm>
            <a:off x="522514" y="365125"/>
            <a:ext cx="9187869" cy="92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332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0525" y="2368324"/>
            <a:ext cx="10868297" cy="3581806"/>
          </a:xfrm>
        </p:spPr>
        <p:txBody>
          <a:bodyPr>
            <a:normAutofit/>
          </a:bodyPr>
          <a:lstStyle/>
          <a:p>
            <a:pPr algn="l"/>
            <a:r>
              <a:rPr lang="es-CO" sz="6000" dirty="0">
                <a:latin typeface="Coolvetica Rg" panose="020B0603030602020004" pitchFamily="34" charset="0"/>
              </a:rPr>
              <a:t>PROPUESTA CONTENCION  DE FACTURACION  SERVICIUDAD.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51" y="225558"/>
            <a:ext cx="1744364" cy="13158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2514" y="1293224"/>
            <a:ext cx="5852160" cy="248196"/>
          </a:xfrm>
          <a:prstGeom prst="rect">
            <a:avLst/>
          </a:prstGeom>
          <a:solidFill>
            <a:srgbClr val="2D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70C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23046" y="1293224"/>
            <a:ext cx="3187337" cy="248195"/>
          </a:xfrm>
          <a:prstGeom prst="rect">
            <a:avLst/>
          </a:prstGeom>
          <a:solidFill>
            <a:srgbClr val="D2A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60" y="4159227"/>
            <a:ext cx="3146612" cy="19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2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01783" y="2586447"/>
            <a:ext cx="9470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>
                <a:latin typeface="Coolvetica Rg" panose="020B0603030602020004" pitchFamily="34" charset="0"/>
                <a:cs typeface="Times New Roman" pitchFamily="18" charset="0"/>
              </a:rPr>
              <a:t>Realizar la contención de las facturas de </a:t>
            </a:r>
            <a:r>
              <a:rPr lang="es-ES" sz="4000" dirty="0" err="1">
                <a:latin typeface="Coolvetica Rg" panose="020B0603030602020004" pitchFamily="34" charset="0"/>
                <a:cs typeface="Times New Roman" pitchFamily="18" charset="0"/>
              </a:rPr>
              <a:t>Serviciudad</a:t>
            </a:r>
            <a:r>
              <a:rPr lang="es-ES" sz="4000" dirty="0">
                <a:latin typeface="Coolvetica Rg" panose="020B0603030602020004" pitchFamily="34" charset="0"/>
                <a:cs typeface="Times New Roman" pitchFamily="18" charset="0"/>
              </a:rPr>
              <a:t>, evitando llegar a cumplir la resolución de la CRA 915.</a:t>
            </a:r>
          </a:p>
          <a:p>
            <a:pPr algn="just"/>
            <a:endParaRPr lang="es-ES" sz="4000" dirty="0">
              <a:latin typeface="Coolvetica Rg" panose="020B0603030602020004" pitchFamily="34" charset="0"/>
              <a:cs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7829" y="235131"/>
            <a:ext cx="773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OBJETIVO DE LA PROPUESTA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82" y="5434148"/>
            <a:ext cx="1913324" cy="11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2024" y="2016282"/>
            <a:ext cx="11187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oolvetica Rg" panose="020B0603030602020004" pitchFamily="34" charset="0"/>
                <a:cs typeface="Times New Roman" pitchFamily="18" charset="0"/>
              </a:rPr>
              <a:t>CONTENCION DEL NO PAGO DE LOS USUARIOS.</a:t>
            </a:r>
          </a:p>
          <a:p>
            <a:endParaRPr lang="es-ES" sz="3200" dirty="0">
              <a:latin typeface="Coolvetica Rg" panose="020B0603030602020004" pitchFamily="34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oolvetica Rg" panose="020B0603030602020004" pitchFamily="34" charset="0"/>
                <a:cs typeface="Times New Roman" pitchFamily="18" charset="0"/>
              </a:rPr>
              <a:t>FLUJO DE CAJA.</a:t>
            </a:r>
          </a:p>
          <a:p>
            <a:endParaRPr lang="es-ES" sz="3200" dirty="0">
              <a:latin typeface="Coolvetica Rg" panose="020B0603030602020004" pitchFamily="34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oolvetica Rg" panose="020B0603030602020004" pitchFamily="34" charset="0"/>
                <a:cs typeface="Times New Roman" pitchFamily="18" charset="0"/>
              </a:rPr>
              <a:t>MINIMIZAR EL INDICADOR DE USUARIOS EN MORA.</a:t>
            </a:r>
          </a:p>
          <a:p>
            <a:endParaRPr lang="es-ES" sz="3200" dirty="0">
              <a:latin typeface="Coolvetica Rg" panose="020B0603030602020004" pitchFamily="34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oolvetica Rg" panose="020B0603030602020004" pitchFamily="34" charset="0"/>
                <a:cs typeface="Times New Roman" pitchFamily="18" charset="0"/>
              </a:rPr>
              <a:t>RECUPERACION DEL DINERO EN MENOR TIEMPO.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87829" y="235131"/>
            <a:ext cx="773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VENTAJAS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82" y="5434148"/>
            <a:ext cx="1913324" cy="11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30470" y="2576825"/>
            <a:ext cx="5105401" cy="2519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A partir del primer día de emitida y entregada la factura, se enviara la base de datos para que la empresa ASECO S.A, inicie con el proceso de contención.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87829" y="235131"/>
            <a:ext cx="688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PROCESO </a:t>
            </a:r>
          </a:p>
        </p:txBody>
      </p:sp>
      <p:pic>
        <p:nvPicPr>
          <p:cNvPr id="7" name="Picture 3793"/>
          <p:cNvPicPr/>
          <p:nvPr/>
        </p:nvPicPr>
        <p:blipFill>
          <a:blip r:embed="rId2"/>
          <a:stretch>
            <a:fillRect/>
          </a:stretch>
        </p:blipFill>
        <p:spPr>
          <a:xfrm>
            <a:off x="886736" y="1955505"/>
            <a:ext cx="4451745" cy="34233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2" y="5434148"/>
            <a:ext cx="1913324" cy="11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1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39958" y="2051152"/>
            <a:ext cx="6497617" cy="23863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A través de nuestro </a:t>
            </a:r>
            <a:r>
              <a:rPr lang="es-CO" dirty="0" err="1">
                <a:latin typeface="Coolvetica Rg" panose="020B0603030602020004" pitchFamily="34" charset="0"/>
              </a:rPr>
              <a:t>call</a:t>
            </a:r>
            <a:r>
              <a:rPr lang="es-CO" dirty="0">
                <a:latin typeface="Coolvetica Rg" panose="020B0603030602020004" pitchFamily="34" charset="0"/>
              </a:rPr>
              <a:t> center se realizara las llamadas para realizar el contacto con los usuarios de </a:t>
            </a:r>
            <a:r>
              <a:rPr lang="es-CO" dirty="0" err="1">
                <a:latin typeface="Coolvetica Rg" panose="020B0603030602020004" pitchFamily="34" charset="0"/>
              </a:rPr>
              <a:t>Serviciudad</a:t>
            </a:r>
            <a:r>
              <a:rPr lang="es-CO" dirty="0">
                <a:latin typeface="Coolvetica Rg" panose="020B0603030602020004" pitchFamily="34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87829" y="235131"/>
            <a:ext cx="7903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PRIMER APOYO DEL PROCESO</a:t>
            </a:r>
            <a:r>
              <a:rPr lang="es-CO" sz="4400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25294" r="14166" b="18432"/>
          <a:stretch/>
        </p:blipFill>
        <p:spPr>
          <a:xfrm>
            <a:off x="587829" y="1679290"/>
            <a:ext cx="3644153" cy="22111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27813" r="21984" b="20422"/>
          <a:stretch/>
        </p:blipFill>
        <p:spPr>
          <a:xfrm>
            <a:off x="6965576" y="4048537"/>
            <a:ext cx="4840942" cy="25207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797" y="4118401"/>
            <a:ext cx="601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Coolvetica Rg" panose="020B0603030602020004" pitchFamily="34" charset="0"/>
              </a:rPr>
              <a:t>12 personas realizando la gestión de tele cobro y envío de correos electrónicos.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82" y="5434148"/>
            <a:ext cx="1913324" cy="11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Gestores de campo, llegando directamente a los sectores y a los domicilios de los usuarios, entregando la información y realizando la gestión de cobro para la contención de la factura.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87828" y="235131"/>
            <a:ext cx="843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SEGUNDO APOYO DEL PROCESO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7399" r="20124"/>
          <a:stretch/>
        </p:blipFill>
        <p:spPr>
          <a:xfrm>
            <a:off x="7736541" y="3304571"/>
            <a:ext cx="3617259" cy="30869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6" y="3384479"/>
            <a:ext cx="4685554" cy="26356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82" y="5434148"/>
            <a:ext cx="1913324" cy="11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7829" y="235131"/>
            <a:ext cx="796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TERCER APOYO DEL PROCESO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3" y="2229266"/>
            <a:ext cx="1708853" cy="32048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19785"/>
          <a:stretch/>
        </p:blipFill>
        <p:spPr>
          <a:xfrm>
            <a:off x="8796058" y="2893150"/>
            <a:ext cx="2889438" cy="220007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499752" y="2229266"/>
            <a:ext cx="6055659" cy="403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CO" sz="2400" dirty="0">
                <a:latin typeface="Coolvetica Rg" panose="020B0603030602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Enviar mensajes de notificación.</a:t>
            </a:r>
            <a:endParaRPr lang="en-US" sz="2400" dirty="0">
              <a:latin typeface="Coolvetica Rg" panose="020B0603030602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CO" sz="2400" dirty="0" err="1">
                <a:latin typeface="Coolvetica Rg" panose="020B0603030602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Envio</a:t>
            </a:r>
            <a:r>
              <a:rPr lang="es-CO" sz="2400" dirty="0">
                <a:latin typeface="Coolvetica Rg" panose="020B0603030602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mensajes de 160 Caracteres (1 mensajes) </a:t>
            </a:r>
            <a:endParaRPr lang="en-US" sz="2400" dirty="0">
              <a:latin typeface="Coolvetica Rg" panose="020B0603030602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CO" sz="2400" dirty="0">
                <a:latin typeface="Coolvetica Rg" panose="020B0603030602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Enviar SMS en doble vía, permite que el usuario pueda contestar el SMS sin costo. </a:t>
            </a:r>
            <a:endParaRPr lang="en-US" sz="2400" dirty="0">
              <a:latin typeface="Coolvetica Rg" panose="020B0603030602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CO" sz="2400" dirty="0">
                <a:latin typeface="Coolvetica Rg" panose="020B0603030602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Enviar mensajes por ciclos de tiempo, permite personalizar la velocidad de envío en tus SMS.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CO" sz="2400" dirty="0">
                <a:effectLst/>
                <a:latin typeface="Coolvetica Rg" panose="020B0603030602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Mensajes </a:t>
            </a:r>
            <a:r>
              <a:rPr lang="es-CO" sz="2400" dirty="0">
                <a:latin typeface="Coolvetica Rg" panose="020B0603030602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CO" sz="2400" dirty="0">
                <a:effectLst/>
                <a:latin typeface="Coolvetica Rg" panose="020B0603030602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hatsApp</a:t>
            </a:r>
            <a:endParaRPr lang="en-US" sz="2400" dirty="0">
              <a:effectLst/>
              <a:latin typeface="Coolvetica Rg" panose="020B0603030602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82" y="5434148"/>
            <a:ext cx="1913324" cy="11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8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82" y="5434148"/>
            <a:ext cx="1913324" cy="11719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36958" y="2040492"/>
            <a:ext cx="9918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dirty="0"/>
              <a:t>PROPUESTA ECONOMICA</a:t>
            </a:r>
          </a:p>
          <a:p>
            <a:endParaRPr lang="es-CO" sz="4000" dirty="0"/>
          </a:p>
          <a:p>
            <a:pPr algn="just"/>
            <a:r>
              <a:rPr lang="es-CO" sz="4000" dirty="0"/>
              <a:t>Se cobraría una comisión por éxito de la gestión del 8%</a:t>
            </a:r>
          </a:p>
        </p:txBody>
      </p:sp>
    </p:spTree>
    <p:extLst>
      <p:ext uri="{BB962C8B-B14F-4D97-AF65-F5344CB8AC3E}">
        <p14:creationId xmlns:p14="http://schemas.microsoft.com/office/powerpoint/2010/main" val="84817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82" y="5434148"/>
            <a:ext cx="1913324" cy="11719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59106" y="3106271"/>
            <a:ext cx="817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959421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4" id="{0727480A-0779-4751-B630-AA4853C425C7}" vid="{30C02BE3-164D-40AA-A79D-868F4C84355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</Template>
  <TotalTime>2238</TotalTime>
  <Words>240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Coolvetica Rg</vt:lpstr>
      <vt:lpstr>Wingdings</vt:lpstr>
      <vt:lpstr>Tema4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gutierrez</dc:creator>
  <cp:lastModifiedBy>Dagoberto Gonzalez Jimenez</cp:lastModifiedBy>
  <cp:revision>49</cp:revision>
  <dcterms:created xsi:type="dcterms:W3CDTF">2019-11-20T00:36:42Z</dcterms:created>
  <dcterms:modified xsi:type="dcterms:W3CDTF">2020-04-29T12:38:35Z</dcterms:modified>
</cp:coreProperties>
</file>